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2" r:id="rId16"/>
    <p:sldId id="273" r:id="rId17"/>
    <p:sldId id="274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35826CD-A7FC-471F-B3F2-6D3FF6A91B8E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58BBB06-B485-4439-97FA-711699C347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МКОУ «Борисоглебская средняя </a:t>
            </a:r>
            <a:r>
              <a:rPr lang="ru-RU" dirty="0" smtClean="0"/>
              <a:t>школа»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416824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Реализация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в преподавании математики в 8-9 классах в соответствии с ФГОС ОО (опыт работы по рабочим программам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Учитель математики: </a:t>
            </a:r>
            <a:r>
              <a:rPr lang="ru-RU" dirty="0" err="1" smtClean="0"/>
              <a:t>Москалец</a:t>
            </a:r>
            <a:r>
              <a:rPr lang="ru-RU" dirty="0" smtClean="0"/>
              <a:t> А. П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8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компетентности учащихся использует два типа задач: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57783"/>
          </a:xfrm>
        </p:spPr>
        <p:txBody>
          <a:bodyPr/>
          <a:lstStyle/>
          <a:p>
            <a:r>
              <a:rPr lang="ru-RU" dirty="0" smtClean="0"/>
              <a:t>математические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1440160"/>
          </a:xfrm>
        </p:spPr>
        <p:txBody>
          <a:bodyPr>
            <a:norm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онтекстные </a:t>
            </a:r>
            <a:r>
              <a:rPr lang="ru-RU" dirty="0" smtClean="0"/>
              <a:t>(практико – ориентированные)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57200" y="2996952"/>
            <a:ext cx="4040188" cy="1944216"/>
          </a:xfrm>
        </p:spPr>
        <p:txBody>
          <a:bodyPr/>
          <a:lstStyle/>
          <a:p>
            <a:r>
              <a:rPr lang="ru-RU" dirty="0" smtClean="0"/>
              <a:t>Все виды чисто математических задач.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025" y="2996952"/>
            <a:ext cx="4041775" cy="3129211"/>
          </a:xfrm>
        </p:spPr>
        <p:txBody>
          <a:bodyPr/>
          <a:lstStyle/>
          <a:p>
            <a:r>
              <a:rPr lang="ru-RU" dirty="0" smtClean="0"/>
              <a:t>Задачи, у которых контекст обеспечивает подлинные условия для использования математики при решении.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56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91852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Первый уровень «воспроизведение»: </a:t>
            </a:r>
            <a:r>
              <a:rPr lang="ru-RU" sz="3200" dirty="0" smtClean="0"/>
              <a:t>работа со знакомыми выражениями и </a:t>
            </a:r>
            <a:r>
              <a:rPr lang="ru-RU" sz="3200" dirty="0" smtClean="0"/>
              <a:t>формулами,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выполнение </a:t>
            </a:r>
            <a:r>
              <a:rPr lang="ru-RU" sz="3200" dirty="0" smtClean="0"/>
              <a:t>вычислений.</a:t>
            </a:r>
            <a:br>
              <a:rPr lang="ru-RU" sz="3200" dirty="0" smtClean="0"/>
            </a:br>
            <a:r>
              <a:rPr lang="ru-RU" sz="3200" b="1" dirty="0" smtClean="0"/>
              <a:t>Второй уровень «связи»: </a:t>
            </a:r>
            <a:r>
              <a:rPr lang="ru-RU" sz="3200" dirty="0" smtClean="0"/>
              <a:t>установление связей между разными представлениями ситуации, описанной в задаче.</a:t>
            </a:r>
            <a:br>
              <a:rPr lang="ru-RU" sz="3200" dirty="0" smtClean="0"/>
            </a:br>
            <a:r>
              <a:rPr lang="ru-RU" sz="3200" b="1" dirty="0" smtClean="0"/>
              <a:t>Третий уровень «размышление»: </a:t>
            </a:r>
            <a:r>
              <a:rPr lang="ru-RU" sz="3200" dirty="0" smtClean="0"/>
              <a:t>задания требуют найти закономерности между данными, провести обобщение, обоснование полученных результатов.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920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dirty="0" smtClean="0"/>
              <a:t>В ЕГЭ последовательно реализуется проверка всех трех уровней математической компетенции школьников.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8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728192"/>
          </a:xfrm>
        </p:spPr>
        <p:txBody>
          <a:bodyPr/>
          <a:lstStyle/>
          <a:p>
            <a:r>
              <a:rPr lang="ru-RU" dirty="0" smtClean="0"/>
              <a:t>Роль учителя: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4032448"/>
          </a:xfrm>
        </p:spPr>
        <p:txBody>
          <a:bodyPr/>
          <a:lstStyle/>
          <a:p>
            <a:r>
              <a:rPr lang="ru-RU" dirty="0" smtClean="0"/>
              <a:t>Не транслятор информации, а организатор учебно – познавательной, коммуникативно – информационной, рефлексивной деятельности на уроке и во внеурочное  время.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2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dirty="0" smtClean="0"/>
              <a:t>Цели и задачи учителя: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олжен </a:t>
            </a:r>
            <a:r>
              <a:rPr lang="ru-RU" dirty="0" smtClean="0"/>
              <a:t>работать с учеником, а не с предметом;</a:t>
            </a:r>
          </a:p>
          <a:p>
            <a:r>
              <a:rPr lang="ru-RU" dirty="0"/>
              <a:t>д</a:t>
            </a:r>
            <a:r>
              <a:rPr lang="ru-RU" dirty="0" smtClean="0"/>
              <a:t>олжен </a:t>
            </a:r>
            <a:r>
              <a:rPr lang="ru-RU" dirty="0" smtClean="0"/>
              <a:t>не только научить предмету, но и помочь ученику реализовать себя в мире;</a:t>
            </a:r>
          </a:p>
          <a:p>
            <a:r>
              <a:rPr lang="ru-RU" dirty="0"/>
              <a:t>д</a:t>
            </a:r>
            <a:r>
              <a:rPr lang="ru-RU" dirty="0" smtClean="0"/>
              <a:t>олжен </a:t>
            </a:r>
            <a:r>
              <a:rPr lang="ru-RU" dirty="0" smtClean="0"/>
              <a:t>поддерживать в ребенке стремление к самостоятельности , самоанализу и самооценке.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1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формирования компетенций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b="1" dirty="0" smtClean="0"/>
              <a:t>Ценностно – смысловая. </a:t>
            </a:r>
            <a:r>
              <a:rPr lang="ru-RU" dirty="0" smtClean="0"/>
              <a:t>Проведение предметных олимпиад, конкурсов (например, «Кенгуру»), которые включают нестандартные задания, требующие применение логики, а не материала школьного курса.</a:t>
            </a:r>
          </a:p>
          <a:p>
            <a:pPr>
              <a:buFontTx/>
              <a:buChar char="-"/>
            </a:pPr>
            <a:r>
              <a:rPr lang="ru-RU" b="1" dirty="0" smtClean="0"/>
              <a:t>Общекультурная. </a:t>
            </a:r>
            <a:r>
              <a:rPr lang="ru-RU" dirty="0" smtClean="0"/>
              <a:t>При подведении итогов урока акцентировать внимание не только на математические составляющие, но и на общекультурные.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5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Научно – познавательная. </a:t>
            </a:r>
            <a:r>
              <a:rPr lang="ru-RU" dirty="0" smtClean="0"/>
              <a:t>Игровые моменты, игровые формы обучения. Проверочные работы в форме теста. Разновидности тестов:</a:t>
            </a:r>
          </a:p>
          <a:p>
            <a:r>
              <a:rPr lang="ru-RU" dirty="0" smtClean="0"/>
              <a:t>- выборочные ( выбрать правильный ответ из предложенных );</a:t>
            </a:r>
          </a:p>
          <a:p>
            <a:r>
              <a:rPr lang="ru-RU" dirty="0" smtClean="0"/>
              <a:t>- тест – слияние ( установить соответствие между элементами двух множеств );</a:t>
            </a:r>
          </a:p>
          <a:p>
            <a:r>
              <a:rPr lang="ru-RU" dirty="0" smtClean="0"/>
              <a:t>- тест – дополнение ( продолжить формулировку теоремы, свойства );</a:t>
            </a:r>
          </a:p>
          <a:p>
            <a:r>
              <a:rPr lang="ru-RU" dirty="0" smtClean="0"/>
              <a:t>- ранжирование (определить правильную последовательность действий.</a:t>
            </a:r>
          </a:p>
          <a:p>
            <a:r>
              <a:rPr lang="ru-RU" dirty="0" smtClean="0"/>
              <a:t>Умение выполнять тесты необходимо для сдачи ОГЭ и ЕГЭ.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8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Коммуникативная. </a:t>
            </a:r>
            <a:r>
              <a:rPr lang="ru-RU" dirty="0" smtClean="0"/>
              <a:t>Работа в парах: рассказывают друг другу правило, проверяют доказательство теоремы. Групповое решение задач, отгадывание кроссвордов.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Информационная. </a:t>
            </a:r>
            <a:r>
              <a:rPr lang="ru-RU" dirty="0" smtClean="0"/>
              <a:t>Использование справочной литературы, интернет ресурсов, примеров из жизни (например, тема «Диаграмма». В диаграммах отражаем работу школы: успеваемость в классе и школе ), подготовка докладов (не только находят нужную информацию, но и преобразуют ее), решение заданий с практическим содержанием (для подготовки к ЕГЭ).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Личностная. </a:t>
            </a:r>
            <a:r>
              <a:rPr lang="ru-RU" dirty="0" smtClean="0"/>
              <a:t>Задания «найдите ошибку», задания с примерной оценкой искомых результатов, задания на проверку полученных результатов различными способами.</a:t>
            </a:r>
          </a:p>
          <a:p>
            <a:r>
              <a:rPr lang="ru-RU" dirty="0" smtClean="0"/>
              <a:t>  - </a:t>
            </a:r>
            <a:r>
              <a:rPr lang="ru-RU" b="1" dirty="0" smtClean="0"/>
              <a:t>Социально – трудовая. </a:t>
            </a:r>
            <a:r>
              <a:rPr lang="ru-RU" dirty="0" smtClean="0"/>
              <a:t>Устный счет для вычисления суммы покупок в магазине до того момента как подойти к кассе.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5098578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2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dirty="0" smtClean="0"/>
              <a:t>В основе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лежит федеральный компонент государственного образовательного стандарта основного (полного)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 стандартах результаты обучения представлены в требованиях к уровню подготовки выпускников.</a:t>
            </a:r>
            <a:br>
              <a:rPr lang="ru-RU" dirty="0" smtClean="0"/>
            </a:br>
            <a:r>
              <a:rPr lang="ru-RU" dirty="0" smtClean="0"/>
              <a:t>Требования </a:t>
            </a:r>
            <a:r>
              <a:rPr lang="ru-RU" dirty="0" err="1" smtClean="0"/>
              <a:t>структруированы</a:t>
            </a:r>
            <a:r>
              <a:rPr lang="ru-RU" dirty="0" smtClean="0"/>
              <a:t> по трем компонентам:</a:t>
            </a:r>
            <a:br>
              <a:rPr lang="ru-RU" dirty="0" smtClean="0"/>
            </a:br>
            <a:r>
              <a:rPr lang="ru-RU" dirty="0" smtClean="0"/>
              <a:t>- Знать/ понимать;</a:t>
            </a:r>
            <a:br>
              <a:rPr lang="ru-RU" dirty="0" smtClean="0"/>
            </a:br>
            <a:r>
              <a:rPr lang="ru-RU" dirty="0" smtClean="0"/>
              <a:t>-Уметь;</a:t>
            </a:r>
            <a:br>
              <a:rPr lang="ru-RU" dirty="0" smtClean="0"/>
            </a:br>
            <a:r>
              <a:rPr lang="ru-RU" dirty="0" smtClean="0"/>
              <a:t>-Использовать приобретенные знания  и умения в практической деятельности и повседневной 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При реализации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особое внимание нужно уделять на последний компонент.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448272"/>
          </a:xfrm>
        </p:spPr>
        <p:txBody>
          <a:bodyPr/>
          <a:lstStyle/>
          <a:p>
            <a:r>
              <a:rPr lang="ru-RU" dirty="0" smtClean="0"/>
              <a:t>Компетенция: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492896"/>
            <a:ext cx="6400800" cy="3168352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ru-RU" dirty="0" smtClean="0"/>
              <a:t>От лат. </a:t>
            </a:r>
            <a:r>
              <a:rPr lang="en-US" dirty="0" err="1" smtClean="0"/>
              <a:t>Competentio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добиваюсь, соответствую</a:t>
            </a:r>
            <a:r>
              <a:rPr lang="ru-RU" dirty="0" smtClean="0"/>
              <a:t>, </a:t>
            </a:r>
            <a:r>
              <a:rPr lang="ru-RU" dirty="0" smtClean="0"/>
              <a:t>подхожу</a:t>
            </a:r>
            <a:r>
              <a:rPr lang="ru-RU" dirty="0" smtClean="0"/>
              <a:t>;</a:t>
            </a:r>
          </a:p>
          <a:p>
            <a:pPr marL="457200" indent="-457200" algn="l">
              <a:buFontTx/>
              <a:buChar char="-"/>
            </a:pPr>
            <a:r>
              <a:rPr lang="ru-RU" dirty="0" smtClean="0"/>
              <a:t>Это совокупность взаимосвязанных качеств личности (знаний, умений, навыков, способов деятельности 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7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Сама жизнь требует изменить школьное образование: от  принципа «дать знания» нужно перейти к принципу «научить получать необходимые знания и умения».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3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школьного образования с точки зрения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24036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Научить учиться.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Научить решать проблемы, общие для различных видов профессиональной и иной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Компетенции учащихся: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86916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-    ценностно </a:t>
            </a:r>
            <a:r>
              <a:rPr lang="ru-RU" dirty="0" smtClean="0"/>
              <a:t>– смысловая;</a:t>
            </a:r>
          </a:p>
          <a:p>
            <a:pPr marL="457200" indent="-457200" algn="l">
              <a:buFontTx/>
              <a:buChar char="-"/>
            </a:pPr>
            <a:r>
              <a:rPr lang="ru-RU" dirty="0" smtClean="0"/>
              <a:t>общекультурная;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у</a:t>
            </a:r>
            <a:r>
              <a:rPr lang="ru-RU" dirty="0" smtClean="0"/>
              <a:t>чебно - </a:t>
            </a:r>
            <a:r>
              <a:rPr lang="ru-RU" dirty="0" smtClean="0"/>
              <a:t>познавательная;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нформационная</a:t>
            </a:r>
            <a:r>
              <a:rPr lang="ru-RU" dirty="0" smtClean="0"/>
              <a:t>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оммуникативная</a:t>
            </a:r>
            <a:r>
              <a:rPr lang="ru-RU" dirty="0" smtClean="0"/>
              <a:t>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оциально - </a:t>
            </a:r>
            <a:r>
              <a:rPr lang="ru-RU" dirty="0" smtClean="0"/>
              <a:t>трудовая;</a:t>
            </a:r>
          </a:p>
          <a:p>
            <a:pPr marL="457200" indent="-457200" algn="l">
              <a:buFontTx/>
              <a:buChar char="-"/>
            </a:pPr>
            <a:r>
              <a:rPr lang="ru-RU" dirty="0" smtClean="0"/>
              <a:t>л</a:t>
            </a:r>
            <a:r>
              <a:rPr lang="ru-RU" dirty="0" smtClean="0"/>
              <a:t>ичностная</a:t>
            </a:r>
            <a:r>
              <a:rPr lang="ru-RU" dirty="0" smtClean="0"/>
              <a:t>.</a:t>
            </a:r>
          </a:p>
          <a:p>
            <a:pPr marL="457200" indent="-457200" algn="l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2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Предметные компетенции (математические):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5013176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пособность </a:t>
            </a:r>
            <a:r>
              <a:rPr lang="ru-RU" dirty="0" smtClean="0"/>
              <a:t>структурировать данные;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а</a:t>
            </a:r>
            <a:r>
              <a:rPr lang="ru-RU" dirty="0" smtClean="0"/>
              <a:t>нализировать </a:t>
            </a:r>
            <a:r>
              <a:rPr lang="ru-RU" dirty="0" smtClean="0"/>
              <a:t>и преобразовывать;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ычленять </a:t>
            </a:r>
            <a:r>
              <a:rPr lang="ru-RU" dirty="0" smtClean="0"/>
              <a:t>математические отношения;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нтерпретировать </a:t>
            </a:r>
            <a:r>
              <a:rPr lang="ru-RU" dirty="0" smtClean="0"/>
              <a:t>результаты;</a:t>
            </a:r>
          </a:p>
          <a:p>
            <a:pPr marL="457200" indent="-457200" algn="l"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оздавать </a:t>
            </a:r>
            <a:r>
              <a:rPr lang="ru-RU" dirty="0" smtClean="0"/>
              <a:t>математическую модель.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318</TotalTime>
  <Words>581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МКОУ «Борисоглебская средняя школа»</vt:lpstr>
      <vt:lpstr>В основе компетентностного подхода лежит федеральный компонент государственного образовательного стандарта основного (полного) общего образования.</vt:lpstr>
      <vt:lpstr>В стандартах результаты обучения представлены в требованиях к уровню подготовки выпускников. Требования структруированы по трем компонентам: - Знать/ понимать; -Уметь; -Использовать приобретенные знания  и умения в практической деятельности и повседневной жизни. </vt:lpstr>
      <vt:lpstr>При реализации компетентностного подхода особое внимание нужно уделять на последний компонент.</vt:lpstr>
      <vt:lpstr>Компетенция:</vt:lpstr>
      <vt:lpstr>Сама жизнь требует изменить школьное образование: от  принципа «дать знания» нужно перейти к принципу «научить получать необходимые знания и умения».</vt:lpstr>
      <vt:lpstr>Цели школьного образования с точки зрения компетентностного подхода:</vt:lpstr>
      <vt:lpstr>Компетенции учащихся: </vt:lpstr>
      <vt:lpstr>Предметные компетенции (математические): </vt:lpstr>
      <vt:lpstr>Проверка компетентности учащихся использует два типа задач:</vt:lpstr>
      <vt:lpstr>Первый уровень «воспроизведение»: работа со знакомыми выражениями и формулами,  выполнение вычислений. Второй уровень «связи»: установление связей между разными представлениями ситуации, описанной в задаче. Третий уровень «размышление»: задания требуют найти закономерности между данными, провести обобщение, обоснование полученных результатов. </vt:lpstr>
      <vt:lpstr>В ЕГЭ последовательно реализуется проверка всех трех уровней математической компетенции школьников.</vt:lpstr>
      <vt:lpstr>Роль учителя:</vt:lpstr>
      <vt:lpstr>Цели и задачи учителя:</vt:lpstr>
      <vt:lpstr>Приемы формирования компетенций</vt:lpstr>
      <vt:lpstr>Презентация PowerPoint</vt:lpstr>
      <vt:lpstr>Презентация PowerPoint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«Борисоглебская средняя школа</dc:title>
  <dc:creator>Алла</dc:creator>
  <cp:lastModifiedBy>Алла</cp:lastModifiedBy>
  <cp:revision>28</cp:revision>
  <dcterms:created xsi:type="dcterms:W3CDTF">2018-08-20T13:45:19Z</dcterms:created>
  <dcterms:modified xsi:type="dcterms:W3CDTF">2018-08-21T16:51:37Z</dcterms:modified>
</cp:coreProperties>
</file>